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3"/>
  </p:notesMasterIdLst>
  <p:handoutMasterIdLst>
    <p:handoutMasterId r:id="rId34"/>
  </p:handoutMasterIdLst>
  <p:sldIdLst>
    <p:sldId id="256" r:id="rId11"/>
    <p:sldId id="257" r:id="rId12"/>
    <p:sldId id="258" r:id="rId13"/>
    <p:sldId id="282" r:id="rId14"/>
    <p:sldId id="269" r:id="rId15"/>
    <p:sldId id="259" r:id="rId16"/>
    <p:sldId id="260" r:id="rId17"/>
    <p:sldId id="270" r:id="rId18"/>
    <p:sldId id="261" r:id="rId19"/>
    <p:sldId id="274" r:id="rId20"/>
    <p:sldId id="265" r:id="rId21"/>
    <p:sldId id="279" r:id="rId22"/>
    <p:sldId id="280" r:id="rId23"/>
    <p:sldId id="283" r:id="rId24"/>
    <p:sldId id="284" r:id="rId25"/>
    <p:sldId id="285" r:id="rId26"/>
    <p:sldId id="286" r:id="rId27"/>
    <p:sldId id="268" r:id="rId28"/>
    <p:sldId id="281" r:id="rId29"/>
    <p:sldId id="276" r:id="rId30"/>
    <p:sldId id="278" r:id="rId31"/>
    <p:sldId id="263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82"/>
  </p:normalViewPr>
  <p:slideViewPr>
    <p:cSldViewPr snapToGrid="0" snapToObjects="1">
      <p:cViewPr varScale="1">
        <p:scale>
          <a:sx n="161" d="100"/>
          <a:sy n="161" d="100"/>
        </p:scale>
        <p:origin x="216" y="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033670"/>
            <a:ext cx="8254820" cy="1788446"/>
          </a:xfrm>
        </p:spPr>
        <p:txBody>
          <a:bodyPr/>
          <a:lstStyle/>
          <a:p>
            <a:r>
              <a:rPr lang="en-US" sz="3600" dirty="0"/>
              <a:t>ACCY577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Machine Learning for Accounting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93" y="3403157"/>
            <a:ext cx="8254819" cy="543965"/>
          </a:xfrm>
        </p:spPr>
        <p:txBody>
          <a:bodyPr/>
          <a:lstStyle/>
          <a:p>
            <a:r>
              <a:rPr lang="en-US" sz="2800" dirty="0"/>
              <a:t>Module 4: Model Evaluation</a:t>
            </a:r>
          </a:p>
          <a:p>
            <a:r>
              <a:rPr lang="en-US" sz="2800" dirty="0"/>
              <a:t> 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090E2-D0BC-7D4F-925E-F49E9C819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59499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90" y="807620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Accuracy Score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D4A1E-96D0-924A-8213-01085A68F1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B82655E-DA7B-8442-9E9E-F96581F1A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890" y="1915207"/>
            <a:ext cx="4265286" cy="764197"/>
          </a:xfrm>
        </p:spPr>
      </p:pic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5451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Classification Report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02968-2D6A-6E45-8A71-C043DFCFC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51426-9857-8145-BF24-FE77BBF1468B}"/>
              </a:ext>
            </a:extLst>
          </p:cNvPr>
          <p:cNvSpPr txBox="1"/>
          <p:nvPr/>
        </p:nvSpPr>
        <p:spPr>
          <a:xfrm>
            <a:off x="457200" y="3473200"/>
            <a:ext cx="74959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Precision: </a:t>
            </a:r>
            <a:r>
              <a:rPr lang="en-US" dirty="0"/>
              <a:t>The proportion of the prediction that is correct.</a:t>
            </a:r>
          </a:p>
          <a:p>
            <a:r>
              <a:rPr lang="en-US" b="1" dirty="0"/>
              <a:t>Recall: </a:t>
            </a:r>
            <a:r>
              <a:rPr lang="en-US" dirty="0"/>
              <a:t>Proportion of actual class that is predicted correctly.</a:t>
            </a:r>
          </a:p>
          <a:p>
            <a:endParaRPr lang="en-US" sz="2000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118F248-4EBE-5148-85EC-B595B572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8083"/>
            <a:ext cx="73787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188" y="483384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Confusion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3F572A8-FA43-4C42-84FF-BA86342A6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188" y="1139292"/>
            <a:ext cx="5029200" cy="3614414"/>
          </a:xfrm>
        </p:spPr>
      </p:pic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88" y="381571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Confusion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38372BC-8125-C440-B580-3292A29F3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166923"/>
            <a:ext cx="8099424" cy="3976577"/>
          </a:xfrm>
        </p:spPr>
        <p:txBody>
          <a:bodyPr>
            <a:normAutofit/>
          </a:bodyPr>
          <a:lstStyle/>
          <a:p>
            <a:r>
              <a:rPr lang="en-US" sz="2000" b="1" dirty="0"/>
              <a:t>True Positive (TP)</a:t>
            </a:r>
          </a:p>
          <a:p>
            <a:r>
              <a:rPr lang="en-US" sz="1600" dirty="0"/>
              <a:t>Total number of predicted positives that are actually positive.</a:t>
            </a:r>
          </a:p>
          <a:p>
            <a:r>
              <a:rPr lang="en-US" sz="2000" b="1" dirty="0"/>
              <a:t>True Negative (TN)</a:t>
            </a:r>
          </a:p>
          <a:p>
            <a:r>
              <a:rPr lang="en-US" sz="1600" dirty="0"/>
              <a:t>Total number of predicted negatives that are actually negative.</a:t>
            </a:r>
          </a:p>
          <a:p>
            <a:r>
              <a:rPr lang="en-US" sz="2000" b="1" dirty="0"/>
              <a:t>False Positive (FP)</a:t>
            </a:r>
            <a:r>
              <a:rPr lang="en-US" sz="2000" dirty="0"/>
              <a:t> aka </a:t>
            </a:r>
            <a:r>
              <a:rPr lang="en-US" sz="2000" b="1" dirty="0"/>
              <a:t>Type 1 Error</a:t>
            </a:r>
          </a:p>
          <a:p>
            <a:r>
              <a:rPr lang="en-US" sz="1600" dirty="0"/>
              <a:t>Total number of predicted positives that are actually negative.</a:t>
            </a:r>
          </a:p>
          <a:p>
            <a:r>
              <a:rPr lang="en-US" sz="2000" b="1" dirty="0"/>
              <a:t>False Negative (FN)</a:t>
            </a:r>
            <a:r>
              <a:rPr lang="en-US" sz="2000" dirty="0"/>
              <a:t> aka </a:t>
            </a:r>
            <a:r>
              <a:rPr lang="en-US" sz="2000" b="1" dirty="0"/>
              <a:t>Type 2 Error</a:t>
            </a:r>
            <a:endParaRPr lang="en-US" sz="2000" dirty="0"/>
          </a:p>
          <a:p>
            <a:r>
              <a:rPr lang="en-US" sz="1600" dirty="0"/>
              <a:t>Total number of predicted negatives that are actually positive.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71769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679DCD-E988-BE40-BF51-FD9CCF3D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586" y="1464948"/>
            <a:ext cx="4927600" cy="26162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207F6F-15A5-E842-B507-692DE00CA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6" y="521144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Metrics Calculation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44AE31-6906-3E48-B2BF-A4A882572D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25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15B04C-BABB-1349-B149-244F77447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484" y="1318437"/>
            <a:ext cx="7123813" cy="3221666"/>
          </a:xfrm>
        </p:spPr>
        <p:txBody>
          <a:bodyPr/>
          <a:lstStyle/>
          <a:p>
            <a:r>
              <a:rPr lang="en-US" sz="2000" b="1" dirty="0"/>
              <a:t>When to Avoid Type 1 Error(False Positive)</a:t>
            </a:r>
          </a:p>
          <a:p>
            <a:r>
              <a:rPr lang="en-US" sz="2000" dirty="0"/>
              <a:t>Criminal trial</a:t>
            </a:r>
          </a:p>
          <a:p>
            <a:r>
              <a:rPr lang="en-US" sz="2000" b="1" dirty="0"/>
              <a:t>When to Avoid Type 2 Error(False Negative)</a:t>
            </a:r>
          </a:p>
          <a:p>
            <a:r>
              <a:rPr lang="en-US" sz="2000" dirty="0"/>
              <a:t>Cancer screening test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AFFF52-2F61-7146-AB44-78EDE2B3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4" y="620221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Type 1 and Type 2 Error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FEB87D-D818-3C4D-AF62-B9BB7E36DC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8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892263-41D5-4F46-829C-26C30E676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4631" y="1059338"/>
            <a:ext cx="3491206" cy="261840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EA4BF4-9A38-1A47-85B5-46CDB7AE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/>
              <a:t>Classification Case Study: </a:t>
            </a:r>
            <a:r>
              <a:rPr lang="en-US" sz="2700" dirty="0"/>
              <a:t>Direct Mail Marking</a:t>
            </a:r>
            <a:br>
              <a:rPr lang="en-US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BAB59-CE62-C247-A0B6-6D0B35895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A36B20-A761-0D44-A928-9C0E5D3B3A0D}"/>
              </a:ext>
            </a:extLst>
          </p:cNvPr>
          <p:cNvSpPr txBox="1"/>
          <p:nvPr/>
        </p:nvSpPr>
        <p:spPr>
          <a:xfrm>
            <a:off x="542261" y="1151670"/>
            <a:ext cx="4295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 Reach to as many target customers as possible(high positive recall)</a:t>
            </a:r>
          </a:p>
          <a:p>
            <a:endParaRPr lang="en-US" dirty="0"/>
          </a:p>
          <a:p>
            <a:r>
              <a:rPr lang="en-US" dirty="0"/>
              <a:t>Case 2: Reduce mails to wrong target customers(high positive precision</a:t>
            </a:r>
          </a:p>
        </p:txBody>
      </p:sp>
    </p:spTree>
    <p:extLst>
      <p:ext uri="{BB962C8B-B14F-4D97-AF65-F5344CB8AC3E}">
        <p14:creationId xmlns:p14="http://schemas.microsoft.com/office/powerpoint/2010/main" val="707044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1E609C-0915-C24D-9431-DEEE463EF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19852"/>
            <a:ext cx="7357729" cy="4128595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class_weight</a:t>
            </a: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/>
              <a:t>None</a:t>
            </a:r>
            <a:r>
              <a:rPr lang="en-US" sz="1800" dirty="0"/>
              <a:t>(</a:t>
            </a:r>
            <a:r>
              <a:rPr lang="en-US" sz="1800" dirty="0" err="1"/>
              <a:t>defaul</a:t>
            </a:r>
            <a:r>
              <a:rPr lang="en-US" sz="1800" dirty="0"/>
              <a:t>): give all classes same weight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/>
              <a:t>balanced</a:t>
            </a:r>
            <a:r>
              <a:rPr lang="en-US" sz="1800" dirty="0"/>
              <a:t>: give weights inversely proportional to class frequencies in the input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/>
              <a:t>custom weight</a:t>
            </a:r>
            <a:r>
              <a:rPr lang="en-US" sz="1800" dirty="0"/>
              <a:t>: {0:0.8, 1:0.2}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FE997E-DDF2-EB47-95EE-B10BFA19E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1898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 err="1"/>
              <a:t>Adust</a:t>
            </a:r>
            <a:r>
              <a:rPr lang="en-US" sz="2400" dirty="0"/>
              <a:t> </a:t>
            </a:r>
            <a:r>
              <a:rPr lang="en-US" sz="2400" dirty="0" err="1"/>
              <a:t>class_weight</a:t>
            </a:r>
            <a:r>
              <a:rPr lang="en-US" sz="2400" dirty="0"/>
              <a:t> </a:t>
            </a:r>
            <a:r>
              <a:rPr lang="en-US" sz="2400" dirty="0" err="1"/>
              <a:t>Hyperparamter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6709C-23B1-AE43-8862-7885FD3438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81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80" y="457569"/>
            <a:ext cx="824152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3: Classification Evaluation II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80" y="1113477"/>
            <a:ext cx="5837273" cy="3118501"/>
          </a:xfrm>
        </p:spPr>
        <p:txBody>
          <a:bodyPr>
            <a:normAutofit/>
          </a:bodyPr>
          <a:lstStyle/>
          <a:p>
            <a:r>
              <a:rPr lang="en-US" sz="2000" b="1" dirty="0"/>
              <a:t>ROC</a:t>
            </a:r>
          </a:p>
          <a:p>
            <a:r>
              <a:rPr lang="en-US" sz="2000" dirty="0"/>
              <a:t>Receiver operating characteristic</a:t>
            </a:r>
          </a:p>
          <a:p>
            <a:r>
              <a:rPr lang="en-US" sz="2000" b="1" dirty="0"/>
              <a:t>AUC</a:t>
            </a:r>
          </a:p>
          <a:p>
            <a:r>
              <a:rPr lang="en-US" sz="2000" dirty="0"/>
              <a:t>Area under curve</a:t>
            </a:r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4799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ROC &amp; AUC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90C795-2830-2C46-B00D-6DB53E856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80707"/>
            <a:ext cx="3964077" cy="362367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A76F0C-651D-8544-9D46-9B60D3637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277" y="1808766"/>
            <a:ext cx="4457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75907"/>
            <a:ext cx="4472609" cy="2946236"/>
          </a:xfrm>
        </p:spPr>
        <p:txBody>
          <a:bodyPr>
            <a:normAutofit/>
          </a:bodyPr>
          <a:lstStyle/>
          <a:p>
            <a:r>
              <a:rPr lang="en-US" sz="2000" b="1" dirty="0"/>
              <a:t>Evaluation Metrics for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Mean Absolute Error (MAE)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Mean Squared Error (MSE)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Root Mean Squared Error (RMSE)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R-squared ( 𝑅2 )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20279"/>
            <a:ext cx="7947330" cy="712670"/>
          </a:xfrm>
        </p:spPr>
        <p:txBody>
          <a:bodyPr>
            <a:noAutofit/>
          </a:bodyPr>
          <a:lstStyle/>
          <a:p>
            <a:r>
              <a:rPr lang="en-US" sz="2400" dirty="0"/>
              <a:t>Lesson 1: Regression Evaluation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8B0FA3-A3C7-C749-B2F4-EAE74A93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364" y="1494845"/>
            <a:ext cx="3895552" cy="272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64" y="539176"/>
            <a:ext cx="6131614" cy="655908"/>
          </a:xfrm>
        </p:spPr>
        <p:txBody>
          <a:bodyPr>
            <a:normAutofit/>
          </a:bodyPr>
          <a:lstStyle/>
          <a:p>
            <a:r>
              <a:rPr lang="en-US" sz="2400" dirty="0"/>
              <a:t>Plot ROC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39310E3-3FE2-F149-9031-1972C9987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364" y="1469301"/>
            <a:ext cx="5029200" cy="3104707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Classifiers that have </a:t>
            </a:r>
            <a:r>
              <a:rPr lang="en-US" sz="2000" dirty="0" err="1"/>
              <a:t>decision_function</a:t>
            </a:r>
            <a:r>
              <a:rPr lang="en-US" sz="2000" dirty="0"/>
              <a:t>()</a:t>
            </a:r>
            <a:r>
              <a:rPr lang="en-US" sz="20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Logistic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Support Vector Machine</a:t>
            </a:r>
          </a:p>
          <a:p>
            <a:r>
              <a:rPr lang="en-US" sz="2000" b="1" dirty="0"/>
              <a:t>Classifiers that have </a:t>
            </a:r>
            <a:r>
              <a:rPr lang="en-US" sz="2000" dirty="0" err="1"/>
              <a:t>predict_proba</a:t>
            </a:r>
            <a:r>
              <a:rPr lang="en-US" sz="2000" dirty="0"/>
              <a:t>()</a:t>
            </a:r>
            <a:r>
              <a:rPr lang="en-US" sz="20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K-nearest Neighbors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Decision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Random Forest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930" y="220538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Compare Models with ROC&amp;AUC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1ACEB8F-CDE1-E54B-AA9B-38A29FCA4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930" y="876446"/>
            <a:ext cx="4253024" cy="4079109"/>
          </a:xfrm>
        </p:spPr>
      </p:pic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Mean Absolute Error (MAE)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01D9F658-DBEB-264A-A7E5-9D68764C2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984" y="1373697"/>
            <a:ext cx="2413000" cy="16002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643C2F-9BC2-6642-BC76-54ADC5FE2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984" y="1373697"/>
            <a:ext cx="4524164" cy="31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Mean Squared Error (MSE)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4BEFBD3-FDD1-694D-A72D-30F743E9B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984" y="1373697"/>
            <a:ext cx="2374900" cy="1651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D79729-0D82-444D-BFD8-1137A4200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884" y="1493367"/>
            <a:ext cx="4620999" cy="323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Root Mean Squared Error (RMSE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709BE3C-6305-E940-AF89-C6DC09720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984" y="1734362"/>
            <a:ext cx="2641600" cy="1638300"/>
          </a:xfrm>
        </p:spPr>
      </p:pic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43144"/>
            <a:ext cx="6407331" cy="492519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R Squared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5F6133F-9C42-424F-86E3-B569BD266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38694"/>
            <a:ext cx="3746500" cy="1625600"/>
          </a:xfrm>
        </p:spPr>
      </p:pic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2335" y="309638"/>
            <a:ext cx="6331907" cy="626027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Regression Metric Calculation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4BBB0A-B187-564A-BC37-5BB871A76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35" y="1131492"/>
            <a:ext cx="7861152" cy="309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34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7F8D85-EFE3-904C-B55A-EBDC3275D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638101"/>
            <a:ext cx="6331907" cy="744131"/>
          </a:xfrm>
        </p:spPr>
        <p:txBody>
          <a:bodyPr>
            <a:normAutofit/>
          </a:bodyPr>
          <a:lstStyle/>
          <a:p>
            <a:r>
              <a:rPr lang="en-US" sz="2400" dirty="0"/>
              <a:t>Residual vs. Observed Plot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AB99E-8813-BA45-A70B-9BFC18826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D211D28-549D-0C48-9282-D5048D8E1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262" y="1544427"/>
            <a:ext cx="6332538" cy="2953835"/>
          </a:xfrm>
        </p:spPr>
      </p:pic>
    </p:spTree>
    <p:extLst>
      <p:ext uri="{BB962C8B-B14F-4D97-AF65-F5344CB8AC3E}">
        <p14:creationId xmlns:p14="http://schemas.microsoft.com/office/powerpoint/2010/main" val="3625245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31777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2: Classification Evaluation I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39E7C-6769-7F4E-B827-4D9565BDD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4" y="1293899"/>
            <a:ext cx="5358808" cy="3448111"/>
          </a:xfrm>
        </p:spPr>
        <p:txBody>
          <a:bodyPr>
            <a:normAutofit/>
          </a:bodyPr>
          <a:lstStyle/>
          <a:p>
            <a:r>
              <a:rPr lang="en-US" sz="2000" b="1" dirty="0"/>
              <a:t>Evaluation Metrics for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Accuracy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Classification Report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Confusion Matrix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3315</TotalTime>
  <Words>280</Words>
  <Application>Microsoft Macintosh PowerPoint</Application>
  <PresentationFormat>On-screen Show (16:9)</PresentationFormat>
  <Paragraphs>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ACCY577   Machine Learning for Accounting</vt:lpstr>
      <vt:lpstr>Lesson 1: Regression Evaluation   </vt:lpstr>
      <vt:lpstr>Mean Absolute Error (MAE)  </vt:lpstr>
      <vt:lpstr>Mean Squared Error (MSE)  </vt:lpstr>
      <vt:lpstr>Root Mean Squared Error (RMSE   </vt:lpstr>
      <vt:lpstr>R Squared</vt:lpstr>
      <vt:lpstr>Regression Metric Calculation </vt:lpstr>
      <vt:lpstr>Residual vs. Observed Plot</vt:lpstr>
      <vt:lpstr>Lesson 2: Classification Evaluation I  </vt:lpstr>
      <vt:lpstr>Accuracy Score</vt:lpstr>
      <vt:lpstr>Classification Report</vt:lpstr>
      <vt:lpstr>Confusion Matrix</vt:lpstr>
      <vt:lpstr>Confusion Matrix</vt:lpstr>
      <vt:lpstr>Metrics Calculation</vt:lpstr>
      <vt:lpstr>Type 1 and Type 2 Error</vt:lpstr>
      <vt:lpstr>Classification Case Study: Direct Mail Marking </vt:lpstr>
      <vt:lpstr>Adust class_weight Hyperparamter </vt:lpstr>
      <vt:lpstr>Lesson 3: Classification Evaluation II </vt:lpstr>
      <vt:lpstr>ROC &amp; AUC</vt:lpstr>
      <vt:lpstr>Plot ROC</vt:lpstr>
      <vt:lpstr>Compare Models with ROC&amp;AUC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29</cp:revision>
  <dcterms:created xsi:type="dcterms:W3CDTF">2019-10-12T20:28:15Z</dcterms:created>
  <dcterms:modified xsi:type="dcterms:W3CDTF">2019-10-18T17:54:09Z</dcterms:modified>
</cp:coreProperties>
</file>